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9144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gf2ne+A1Y4XyuxWMlgefH4YXwq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65e85dda93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g265e85dda93_0_9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65e85dda93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5" name="Google Shape;165;g265e85dda93_0_76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1772577" y="3622014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1227798" y="2186120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472381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2915543" y="1316568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2915543" y="1316568"/>
            <a:ext cx="3471863" cy="649816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g265e85dda93_0_9"/>
          <p:cNvGrpSpPr/>
          <p:nvPr/>
        </p:nvGrpSpPr>
        <p:grpSpPr>
          <a:xfrm>
            <a:off x="-4306560" y="1988465"/>
            <a:ext cx="11164559" cy="3584405"/>
            <a:chOff x="-4306560" y="1988465"/>
            <a:chExt cx="11164559" cy="3584405"/>
          </a:xfrm>
        </p:grpSpPr>
        <p:sp>
          <p:nvSpPr>
            <p:cNvPr id="85" name="Google Shape;85;g265e85dda93_0_9"/>
            <p:cNvSpPr/>
            <p:nvPr/>
          </p:nvSpPr>
          <p:spPr>
            <a:xfrm>
              <a:off x="-4306560" y="3375970"/>
              <a:ext cx="2931900" cy="14763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1" i="0" lang="en-US" sz="15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Student Academic Status at the end of Blocks 1, 2, 3, 5, 6 and 7</a:t>
              </a:r>
              <a:endParaRPr b="1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86" name="Google Shape;86;g265e85dda93_0_9"/>
            <p:cNvCxnSpPr>
              <a:stCxn id="85" idx="3"/>
              <a:endCxn id="87" idx="1"/>
            </p:cNvCxnSpPr>
            <p:nvPr/>
          </p:nvCxnSpPr>
          <p:spPr>
            <a:xfrm>
              <a:off x="-1374660" y="4114120"/>
              <a:ext cx="13746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87" name="Google Shape;87;g265e85dda93_0_9"/>
            <p:cNvSpPr/>
            <p:nvPr/>
          </p:nvSpPr>
          <p:spPr>
            <a:xfrm>
              <a:off x="-1" y="2655370"/>
              <a:ext cx="6858000" cy="2917500"/>
            </a:xfrm>
            <a:prstGeom prst="roundRect">
              <a:avLst>
                <a:gd fmla="val 16667" name="adj"/>
              </a:avLst>
            </a:prstGeom>
            <a:solidFill>
              <a:srgbClr val="A8D08C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g265e85dda93_0_9"/>
            <p:cNvSpPr txBox="1"/>
            <p:nvPr/>
          </p:nvSpPr>
          <p:spPr>
            <a:xfrm rot="-5400000">
              <a:off x="-1078995" y="3807768"/>
              <a:ext cx="26835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Regular Academic Standing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g265e85dda93_0_9"/>
            <p:cNvSpPr/>
            <p:nvPr/>
          </p:nvSpPr>
          <p:spPr>
            <a:xfrm>
              <a:off x="5448852" y="3061683"/>
              <a:ext cx="1104300" cy="609600"/>
            </a:xfrm>
            <a:prstGeom prst="roundRect">
              <a:avLst>
                <a:gd fmla="val 16667" name="adj"/>
              </a:avLst>
            </a:prstGeom>
            <a:solidFill>
              <a:srgbClr val="FEE599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Academic Warning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g265e85dda93_0_9"/>
            <p:cNvSpPr/>
            <p:nvPr/>
          </p:nvSpPr>
          <p:spPr>
            <a:xfrm>
              <a:off x="5448852" y="4593722"/>
              <a:ext cx="1104300" cy="609600"/>
            </a:xfrm>
            <a:prstGeom prst="roundRect">
              <a:avLst>
                <a:gd fmla="val 16667" name="adj"/>
              </a:avLst>
            </a:prstGeom>
            <a:solidFill>
              <a:srgbClr val="F7CAAC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Academic Probation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g265e85dda93_0_9"/>
            <p:cNvSpPr/>
            <p:nvPr/>
          </p:nvSpPr>
          <p:spPr>
            <a:xfrm>
              <a:off x="653141" y="2785999"/>
              <a:ext cx="3291840" cy="479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&lt; 2.00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g265e85dda93_0_9"/>
            <p:cNvSpPr/>
            <p:nvPr/>
          </p:nvSpPr>
          <p:spPr>
            <a:xfrm>
              <a:off x="653141" y="4086737"/>
              <a:ext cx="3290245" cy="710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&lt; 2.00, and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average of four most recent &lt; 1.25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g265e85dda93_0_9"/>
            <p:cNvSpPr/>
            <p:nvPr/>
          </p:nvSpPr>
          <p:spPr>
            <a:xfrm>
              <a:off x="653141" y="4999906"/>
              <a:ext cx="3290245" cy="479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Receive a second grade of F or NC </a:t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within a semester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94" name="Google Shape;94;g265e85dda93_0_9"/>
            <p:cNvCxnSpPr>
              <a:stCxn id="91" idx="3"/>
              <a:endCxn id="89" idx="1"/>
            </p:cNvCxnSpPr>
            <p:nvPr/>
          </p:nvCxnSpPr>
          <p:spPr>
            <a:xfrm>
              <a:off x="3944981" y="3025549"/>
              <a:ext cx="1503900" cy="3408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95" name="Google Shape;95;g265e85dda93_0_9"/>
            <p:cNvCxnSpPr>
              <a:stCxn id="92" idx="3"/>
              <a:endCxn id="90" idx="1"/>
            </p:cNvCxnSpPr>
            <p:nvPr/>
          </p:nvCxnSpPr>
          <p:spPr>
            <a:xfrm>
              <a:off x="3943386" y="4441937"/>
              <a:ext cx="1505400" cy="4566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96" name="Google Shape;96;g265e85dda93_0_9"/>
            <p:cNvCxnSpPr>
              <a:stCxn id="93" idx="3"/>
              <a:endCxn id="90" idx="1"/>
            </p:cNvCxnSpPr>
            <p:nvPr/>
          </p:nvCxnSpPr>
          <p:spPr>
            <a:xfrm flipH="1" rot="10800000">
              <a:off x="3943386" y="4898656"/>
              <a:ext cx="1505400" cy="3408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97" name="Google Shape;97;g265e85dda93_0_9"/>
            <p:cNvSpPr txBox="1"/>
            <p:nvPr/>
          </p:nvSpPr>
          <p:spPr>
            <a:xfrm>
              <a:off x="653141" y="1988465"/>
              <a:ext cx="1537800" cy="46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b="0" i="0" lang="en-US" sz="2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Figure 1.</a:t>
              </a:r>
              <a:endPara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g265e85dda93_0_9"/>
            <p:cNvSpPr/>
            <p:nvPr/>
          </p:nvSpPr>
          <p:spPr>
            <a:xfrm>
              <a:off x="653141" y="3467868"/>
              <a:ext cx="3291840" cy="416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≥ 2.00, and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average of four most recent &lt; 1.25</a:t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9" name="Google Shape;99;g265e85dda93_0_9"/>
            <p:cNvCxnSpPr>
              <a:stCxn id="98" idx="3"/>
              <a:endCxn id="89" idx="1"/>
            </p:cNvCxnSpPr>
            <p:nvPr/>
          </p:nvCxnSpPr>
          <p:spPr>
            <a:xfrm flipH="1" rot="10800000">
              <a:off x="3944981" y="3366618"/>
              <a:ext cx="1503900" cy="3093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"/>
          <p:cNvGrpSpPr/>
          <p:nvPr/>
        </p:nvGrpSpPr>
        <p:grpSpPr>
          <a:xfrm>
            <a:off x="-4198786" y="-797905"/>
            <a:ext cx="11108035" cy="11679147"/>
            <a:chOff x="-4198786" y="-797905"/>
            <a:chExt cx="11108035" cy="11679147"/>
          </a:xfrm>
        </p:grpSpPr>
        <p:sp>
          <p:nvSpPr>
            <p:cNvPr id="105" name="Google Shape;105;p1"/>
            <p:cNvSpPr/>
            <p:nvPr/>
          </p:nvSpPr>
          <p:spPr>
            <a:xfrm>
              <a:off x="-4198786" y="4303518"/>
              <a:ext cx="1578600" cy="14763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1" i="0" lang="en-US" sz="15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Student Academic Status at the end of Block 4 or end of Block 8</a:t>
              </a:r>
              <a:endParaRPr b="1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6" name="Google Shape;106;p1"/>
            <p:cNvCxnSpPr>
              <a:stCxn id="105" idx="3"/>
              <a:endCxn id="107" idx="1"/>
            </p:cNvCxnSpPr>
            <p:nvPr/>
          </p:nvCxnSpPr>
          <p:spPr>
            <a:xfrm flipH="1" rot="10800000">
              <a:off x="-2620186" y="660768"/>
              <a:ext cx="2620200" cy="438090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08" name="Google Shape;108;p1"/>
            <p:cNvCxnSpPr>
              <a:stCxn id="105" idx="3"/>
              <a:endCxn id="109" idx="1"/>
            </p:cNvCxnSpPr>
            <p:nvPr/>
          </p:nvCxnSpPr>
          <p:spPr>
            <a:xfrm flipH="1" rot="10800000">
              <a:off x="-2620186" y="3697968"/>
              <a:ext cx="2620200" cy="134370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10" name="Google Shape;110;p1"/>
            <p:cNvCxnSpPr>
              <a:stCxn id="105" idx="3"/>
              <a:endCxn id="111" idx="0"/>
            </p:cNvCxnSpPr>
            <p:nvPr/>
          </p:nvCxnSpPr>
          <p:spPr>
            <a:xfrm>
              <a:off x="-2620186" y="5041668"/>
              <a:ext cx="2668500" cy="211680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12" name="Google Shape;112;p1"/>
            <p:cNvCxnSpPr>
              <a:stCxn id="105" idx="3"/>
              <a:endCxn id="113" idx="0"/>
            </p:cNvCxnSpPr>
            <p:nvPr/>
          </p:nvCxnSpPr>
          <p:spPr>
            <a:xfrm>
              <a:off x="-2620186" y="5041668"/>
              <a:ext cx="2671500" cy="496470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14" name="Google Shape;114;p1"/>
            <p:cNvSpPr txBox="1"/>
            <p:nvPr/>
          </p:nvSpPr>
          <p:spPr>
            <a:xfrm>
              <a:off x="-2459125" y="-797900"/>
              <a:ext cx="2364600" cy="101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b="0" i="0" lang="en-US" sz="2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Figure 2.</a:t>
              </a:r>
              <a:endPara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b="0" i="0" lang="en-US" sz="2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Academic Review after each semester</a:t>
              </a:r>
              <a:endPara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-1" y="-797905"/>
              <a:ext cx="6858000" cy="2917372"/>
            </a:xfrm>
            <a:prstGeom prst="roundRect">
              <a:avLst>
                <a:gd fmla="val 16667" name="adj"/>
              </a:avLst>
            </a:prstGeom>
            <a:solidFill>
              <a:srgbClr val="A8D08C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1"/>
            <p:cNvSpPr txBox="1"/>
            <p:nvPr/>
          </p:nvSpPr>
          <p:spPr>
            <a:xfrm rot="-5400000">
              <a:off x="-1079019" y="506892"/>
              <a:ext cx="268352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Regular Academic Standing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5448852" y="-656390"/>
              <a:ext cx="1104347" cy="609600"/>
            </a:xfrm>
            <a:prstGeom prst="roundRect">
              <a:avLst>
                <a:gd fmla="val 16667" name="adj"/>
              </a:avLst>
            </a:prstGeom>
            <a:solidFill>
              <a:srgbClr val="FEE599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Academic Warning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5448851" y="360208"/>
              <a:ext cx="1104347" cy="609600"/>
            </a:xfrm>
            <a:prstGeom prst="roundRect">
              <a:avLst>
                <a:gd fmla="val 16667" name="adj"/>
              </a:avLst>
            </a:prstGeom>
            <a:solidFill>
              <a:srgbClr val="F7CAAC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Academic Probation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5448851" y="1376807"/>
              <a:ext cx="1104347" cy="609600"/>
            </a:xfrm>
            <a:prstGeom prst="roundRect">
              <a:avLst>
                <a:gd fmla="val 16667" name="adj"/>
              </a:avLst>
            </a:prstGeom>
            <a:solidFill>
              <a:srgbClr val="A5A5A5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Subject to Academic Suspension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9" name="Google Shape;119;p1"/>
            <p:cNvGrpSpPr/>
            <p:nvPr/>
          </p:nvGrpSpPr>
          <p:grpSpPr>
            <a:xfrm>
              <a:off x="653141" y="-596215"/>
              <a:ext cx="3298372" cy="2513993"/>
              <a:chOff x="653141" y="-591076"/>
              <a:chExt cx="3298372" cy="2513993"/>
            </a:xfrm>
          </p:grpSpPr>
          <p:sp>
            <p:nvSpPr>
              <p:cNvPr id="120" name="Google Shape;120;p1"/>
              <p:cNvSpPr/>
              <p:nvPr/>
            </p:nvSpPr>
            <p:spPr>
              <a:xfrm>
                <a:off x="653141" y="-591076"/>
                <a:ext cx="3298372" cy="478971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1C305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Cumulative GPA ≥ 2.00, and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1.25 ≤ Semester GPA ≤ 1.99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1"/>
              <p:cNvSpPr/>
              <p:nvPr/>
            </p:nvSpPr>
            <p:spPr>
              <a:xfrm>
                <a:off x="653141" y="87265"/>
                <a:ext cx="3298372" cy="478971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1C305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Cumulative GPA ≥ 2.00, and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Semester GPA &lt; 1.25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1"/>
              <p:cNvSpPr/>
              <p:nvPr/>
            </p:nvSpPr>
            <p:spPr>
              <a:xfrm>
                <a:off x="653141" y="765606"/>
                <a:ext cx="3298372" cy="478971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1C305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Cumulative GPA &lt; 2.00, and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1.25 ≤ Semester GPA ≤ 1.99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1"/>
              <p:cNvSpPr/>
              <p:nvPr/>
            </p:nvSpPr>
            <p:spPr>
              <a:xfrm>
                <a:off x="653141" y="1443946"/>
                <a:ext cx="3298372" cy="478971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1C305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Cumulative GPA &lt; 2.00, and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Semester GPA &lt; 1.25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24" name="Google Shape;124;p1"/>
            <p:cNvCxnSpPr>
              <a:stCxn id="120" idx="3"/>
              <a:endCxn id="116" idx="1"/>
            </p:cNvCxnSpPr>
            <p:nvPr/>
          </p:nvCxnSpPr>
          <p:spPr>
            <a:xfrm>
              <a:off x="3951513" y="-356729"/>
              <a:ext cx="1497300" cy="51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25" name="Google Shape;125;p1"/>
            <p:cNvCxnSpPr>
              <a:stCxn id="121" idx="3"/>
            </p:cNvCxnSpPr>
            <p:nvPr/>
          </p:nvCxnSpPr>
          <p:spPr>
            <a:xfrm>
              <a:off x="3951513" y="321612"/>
              <a:ext cx="1497300" cy="3603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26" name="Google Shape;126;p1"/>
            <p:cNvCxnSpPr>
              <a:stCxn id="122" idx="3"/>
              <a:endCxn id="117" idx="1"/>
            </p:cNvCxnSpPr>
            <p:nvPr/>
          </p:nvCxnSpPr>
          <p:spPr>
            <a:xfrm flipH="1" rot="10800000">
              <a:off x="3951513" y="665153"/>
              <a:ext cx="1497300" cy="3348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27" name="Google Shape;127;p1"/>
            <p:cNvCxnSpPr/>
            <p:nvPr/>
          </p:nvCxnSpPr>
          <p:spPr>
            <a:xfrm>
              <a:off x="3951513" y="1681607"/>
              <a:ext cx="1497339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28" name="Google Shape;128;p1"/>
            <p:cNvSpPr/>
            <p:nvPr/>
          </p:nvSpPr>
          <p:spPr>
            <a:xfrm>
              <a:off x="51249" y="9213976"/>
              <a:ext cx="6858000" cy="1667266"/>
            </a:xfrm>
            <a:prstGeom prst="roundRect">
              <a:avLst>
                <a:gd fmla="val 16667" name="adj"/>
              </a:avLst>
            </a:prstGeom>
            <a:solidFill>
              <a:srgbClr val="C65A1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"/>
            <p:cNvSpPr txBox="1"/>
            <p:nvPr/>
          </p:nvSpPr>
          <p:spPr>
            <a:xfrm rot="-5400000">
              <a:off x="-533071" y="9744657"/>
              <a:ext cx="1691858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Strict Academic Probation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5448813" y="9355491"/>
              <a:ext cx="1104347" cy="609600"/>
            </a:xfrm>
            <a:prstGeom prst="roundRect">
              <a:avLst>
                <a:gd fmla="val 16667" name="adj"/>
              </a:avLst>
            </a:prstGeom>
            <a:solidFill>
              <a:srgbClr val="A8D08C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Regular Academic Standing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704391" y="9420805"/>
              <a:ext cx="3298372" cy="478971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≥ 2.00, and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Semester GPA ≥ 2.00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1" name="Google Shape;131;p1"/>
            <p:cNvCxnSpPr>
              <a:stCxn id="130" idx="3"/>
              <a:endCxn id="129" idx="1"/>
            </p:cNvCxnSpPr>
            <p:nvPr/>
          </p:nvCxnSpPr>
          <p:spPr>
            <a:xfrm>
              <a:off x="4002763" y="9660291"/>
              <a:ext cx="1446000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32" name="Google Shape;132;p1"/>
            <p:cNvSpPr/>
            <p:nvPr/>
          </p:nvSpPr>
          <p:spPr>
            <a:xfrm>
              <a:off x="5448813" y="10101162"/>
              <a:ext cx="1104347" cy="609600"/>
            </a:xfrm>
            <a:prstGeom prst="roundRect">
              <a:avLst>
                <a:gd fmla="val 16667" name="adj"/>
              </a:avLst>
            </a:prstGeom>
            <a:solidFill>
              <a:srgbClr val="A5A5A5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Subject to Academic Suspension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704391" y="10168301"/>
              <a:ext cx="3298372" cy="478971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&lt; 2.00, and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Semester GPA &lt; 1.25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4" name="Google Shape;134;p1"/>
            <p:cNvCxnSpPr>
              <a:endCxn id="132" idx="1"/>
            </p:cNvCxnSpPr>
            <p:nvPr/>
          </p:nvCxnSpPr>
          <p:spPr>
            <a:xfrm>
              <a:off x="4002813" y="10405962"/>
              <a:ext cx="1446000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09" name="Google Shape;109;p1"/>
            <p:cNvSpPr/>
            <p:nvPr/>
          </p:nvSpPr>
          <p:spPr>
            <a:xfrm>
              <a:off x="0" y="2239263"/>
              <a:ext cx="6858000" cy="2917372"/>
            </a:xfrm>
            <a:prstGeom prst="roundRect">
              <a:avLst>
                <a:gd fmla="val 16667" name="adj"/>
              </a:avLst>
            </a:prstGeom>
            <a:solidFill>
              <a:srgbClr val="FEE599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1"/>
            <p:cNvSpPr txBox="1"/>
            <p:nvPr/>
          </p:nvSpPr>
          <p:spPr>
            <a:xfrm rot="-5400000">
              <a:off x="-1079018" y="3544060"/>
              <a:ext cx="268352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Academic Warning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5448853" y="2380778"/>
              <a:ext cx="1104347" cy="609600"/>
            </a:xfrm>
            <a:prstGeom prst="roundRect">
              <a:avLst>
                <a:gd fmla="val 16667" name="adj"/>
              </a:avLst>
            </a:prstGeom>
            <a:solidFill>
              <a:srgbClr val="A8D08C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Regular Academic Standing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5448852" y="3414313"/>
              <a:ext cx="1104347" cy="609600"/>
            </a:xfrm>
            <a:prstGeom prst="roundRect">
              <a:avLst>
                <a:gd fmla="val 16667" name="adj"/>
              </a:avLst>
            </a:prstGeom>
            <a:solidFill>
              <a:srgbClr val="F7CAAC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Academic Probation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"/>
            <p:cNvSpPr/>
            <p:nvPr/>
          </p:nvSpPr>
          <p:spPr>
            <a:xfrm>
              <a:off x="5448852" y="4413975"/>
              <a:ext cx="1104347" cy="609600"/>
            </a:xfrm>
            <a:prstGeom prst="roundRect">
              <a:avLst>
                <a:gd fmla="val 16667" name="adj"/>
              </a:avLst>
            </a:prstGeom>
            <a:solidFill>
              <a:srgbClr val="A5A5A5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Subject to Academic Suspension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653142" y="2446092"/>
              <a:ext cx="3298372" cy="478971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≥ 2.00, and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Semester GPA ≥ 2.00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0" name="Google Shape;140;p1"/>
            <p:cNvGrpSpPr/>
            <p:nvPr/>
          </p:nvGrpSpPr>
          <p:grpSpPr>
            <a:xfrm>
              <a:off x="653142" y="3124433"/>
              <a:ext cx="3298372" cy="1157312"/>
              <a:chOff x="653142" y="1211741"/>
              <a:chExt cx="3298372" cy="1157312"/>
            </a:xfrm>
          </p:grpSpPr>
          <p:sp>
            <p:nvSpPr>
              <p:cNvPr id="141" name="Google Shape;141;p1"/>
              <p:cNvSpPr/>
              <p:nvPr/>
            </p:nvSpPr>
            <p:spPr>
              <a:xfrm>
                <a:off x="653142" y="1211741"/>
                <a:ext cx="3298372" cy="478971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1C305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Cumulative GPA ≥ 2.00, and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Semester GPA &lt; 1.25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1"/>
              <p:cNvSpPr/>
              <p:nvPr/>
            </p:nvSpPr>
            <p:spPr>
              <a:xfrm>
                <a:off x="653142" y="1890082"/>
                <a:ext cx="3298372" cy="478971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1C305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Cumulative GPA &lt; 2.00, and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1.25 ≤ Semester GPA ≤ 1.99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3" name="Google Shape;143;p1"/>
            <p:cNvSpPr/>
            <p:nvPr/>
          </p:nvSpPr>
          <p:spPr>
            <a:xfrm>
              <a:off x="653142" y="4481114"/>
              <a:ext cx="3298372" cy="478971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&lt; 2.00, and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Semester GPA &lt; 1.25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4" name="Google Shape;144;p1"/>
            <p:cNvCxnSpPr>
              <a:stCxn id="141" idx="3"/>
            </p:cNvCxnSpPr>
            <p:nvPr/>
          </p:nvCxnSpPr>
          <p:spPr>
            <a:xfrm>
              <a:off x="3951514" y="3363918"/>
              <a:ext cx="1497300" cy="3552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45" name="Google Shape;145;p1"/>
            <p:cNvCxnSpPr>
              <a:stCxn id="142" idx="3"/>
              <a:endCxn id="137" idx="1"/>
            </p:cNvCxnSpPr>
            <p:nvPr/>
          </p:nvCxnSpPr>
          <p:spPr>
            <a:xfrm flipH="1" rot="10800000">
              <a:off x="3951514" y="3719160"/>
              <a:ext cx="1497300" cy="3231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46" name="Google Shape;146;p1"/>
            <p:cNvCxnSpPr/>
            <p:nvPr/>
          </p:nvCxnSpPr>
          <p:spPr>
            <a:xfrm>
              <a:off x="3951514" y="4718775"/>
              <a:ext cx="1497339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47" name="Google Shape;147;p1"/>
            <p:cNvCxnSpPr/>
            <p:nvPr/>
          </p:nvCxnSpPr>
          <p:spPr>
            <a:xfrm>
              <a:off x="3951514" y="2696467"/>
              <a:ext cx="1497339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48" name="Google Shape;148;p1"/>
            <p:cNvSpPr/>
            <p:nvPr/>
          </p:nvSpPr>
          <p:spPr>
            <a:xfrm>
              <a:off x="0" y="5372190"/>
              <a:ext cx="6858000" cy="3652442"/>
            </a:xfrm>
            <a:prstGeom prst="roundRect">
              <a:avLst>
                <a:gd fmla="val 16667" name="adj"/>
              </a:avLst>
            </a:prstGeom>
            <a:solidFill>
              <a:srgbClr val="F7CAAC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"/>
            <p:cNvSpPr txBox="1"/>
            <p:nvPr/>
          </p:nvSpPr>
          <p:spPr>
            <a:xfrm rot="-5400000">
              <a:off x="-1714810" y="7004598"/>
              <a:ext cx="383422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Academic Probation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5448813" y="8231460"/>
              <a:ext cx="1106424" cy="684538"/>
            </a:xfrm>
            <a:prstGeom prst="roundRect">
              <a:avLst>
                <a:gd fmla="val 16667" name="adj"/>
              </a:avLst>
            </a:prstGeom>
            <a:solidFill>
              <a:srgbClr val="A5A5A5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Subject to Academic Suspension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653141" y="5495446"/>
              <a:ext cx="3300984" cy="575235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≥ 2.00, and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Semester GPA ≥ 2.00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653141" y="6230254"/>
              <a:ext cx="3300984" cy="575235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≥ 2.00, and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1.25 ≤ Semester GPA ≤ 1.99</a:t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653141" y="8218220"/>
              <a:ext cx="3300984" cy="684538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(Probation was for Full semester) </a:t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&lt; 2.00, and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Semester GPA &lt; 2.00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3" name="Google Shape;153;p1"/>
            <p:cNvCxnSpPr>
              <a:stCxn id="151" idx="3"/>
              <a:endCxn id="154" idx="1"/>
            </p:cNvCxnSpPr>
            <p:nvPr/>
          </p:nvCxnSpPr>
          <p:spPr>
            <a:xfrm>
              <a:off x="3954125" y="6517872"/>
              <a:ext cx="1496700" cy="2211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55" name="Google Shape;155;p1"/>
            <p:cNvCxnSpPr>
              <a:stCxn id="152" idx="3"/>
              <a:endCxn id="149" idx="1"/>
            </p:cNvCxnSpPr>
            <p:nvPr/>
          </p:nvCxnSpPr>
          <p:spPr>
            <a:xfrm>
              <a:off x="3954125" y="8560489"/>
              <a:ext cx="1494600" cy="132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56" name="Google Shape;156;p1"/>
            <p:cNvCxnSpPr>
              <a:stCxn id="150" idx="3"/>
              <a:endCxn id="157" idx="1"/>
            </p:cNvCxnSpPr>
            <p:nvPr/>
          </p:nvCxnSpPr>
          <p:spPr>
            <a:xfrm>
              <a:off x="3954125" y="5783064"/>
              <a:ext cx="1496700" cy="573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58" name="Google Shape;158;p1"/>
            <p:cNvSpPr/>
            <p:nvPr/>
          </p:nvSpPr>
          <p:spPr>
            <a:xfrm>
              <a:off x="653141" y="6917450"/>
              <a:ext cx="3300984" cy="4203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&lt; 2.00, and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Semester GPA ≥ 2.00</a:t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9" name="Google Shape;159;p1"/>
            <p:cNvCxnSpPr>
              <a:stCxn id="158" idx="3"/>
              <a:endCxn id="160" idx="1"/>
            </p:cNvCxnSpPr>
            <p:nvPr/>
          </p:nvCxnSpPr>
          <p:spPr>
            <a:xfrm>
              <a:off x="3954125" y="7127600"/>
              <a:ext cx="1496700" cy="5100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61" name="Google Shape;161;p1"/>
            <p:cNvSpPr/>
            <p:nvPr/>
          </p:nvSpPr>
          <p:spPr>
            <a:xfrm>
              <a:off x="653141" y="7474250"/>
              <a:ext cx="3300984" cy="5943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C305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Already on Probation</a:t>
              </a:r>
              <a:endParaRPr b="0" i="0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Cumulative GPA &lt; 2.00, and </a:t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Semester GPA ≥ 2.00</a:t>
              </a:r>
              <a:endParaRPr b="0" i="0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2" name="Google Shape;162;p1"/>
            <p:cNvCxnSpPr>
              <a:stCxn id="161" idx="3"/>
              <a:endCxn id="160" idx="1"/>
            </p:cNvCxnSpPr>
            <p:nvPr/>
          </p:nvCxnSpPr>
          <p:spPr>
            <a:xfrm flipH="1" rot="10800000">
              <a:off x="3954125" y="7637600"/>
              <a:ext cx="1496700" cy="1338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54" name="Google Shape;154;p1"/>
            <p:cNvSpPr/>
            <p:nvPr/>
          </p:nvSpPr>
          <p:spPr>
            <a:xfrm>
              <a:off x="5450890" y="6434111"/>
              <a:ext cx="1104347" cy="609600"/>
            </a:xfrm>
            <a:prstGeom prst="roundRect">
              <a:avLst>
                <a:gd fmla="val 16667" name="adj"/>
              </a:avLst>
            </a:prstGeom>
            <a:solidFill>
              <a:srgbClr val="FEE599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Academic Warning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5450890" y="5535437"/>
              <a:ext cx="1104347" cy="609600"/>
            </a:xfrm>
            <a:prstGeom prst="roundRect">
              <a:avLst>
                <a:gd fmla="val 16667" name="adj"/>
              </a:avLst>
            </a:prstGeom>
            <a:solidFill>
              <a:srgbClr val="A8D08C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Regular Academic Standing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"/>
            <p:cNvSpPr/>
            <p:nvPr/>
          </p:nvSpPr>
          <p:spPr>
            <a:xfrm>
              <a:off x="5450890" y="7332785"/>
              <a:ext cx="1104347" cy="609600"/>
            </a:xfrm>
            <a:prstGeom prst="roundRect">
              <a:avLst>
                <a:gd fmla="val 16667" name="adj"/>
              </a:avLst>
            </a:prstGeom>
            <a:solidFill>
              <a:srgbClr val="F7CAAC"/>
            </a:solidFill>
            <a:ln cap="flat" cmpd="sng" w="254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Continued on Academic Probation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g265e85dda93_0_76"/>
          <p:cNvGrpSpPr/>
          <p:nvPr/>
        </p:nvGrpSpPr>
        <p:grpSpPr>
          <a:xfrm>
            <a:off x="-4372308" y="1223623"/>
            <a:ext cx="11230308" cy="8785350"/>
            <a:chOff x="-4372309" y="256875"/>
            <a:chExt cx="11230308" cy="8785350"/>
          </a:xfrm>
        </p:grpSpPr>
        <p:grpSp>
          <p:nvGrpSpPr>
            <p:cNvPr id="168" name="Google Shape;168;g265e85dda93_0_76"/>
            <p:cNvGrpSpPr/>
            <p:nvPr/>
          </p:nvGrpSpPr>
          <p:grpSpPr>
            <a:xfrm>
              <a:off x="-1" y="978970"/>
              <a:ext cx="6858000" cy="2917500"/>
              <a:chOff x="-1" y="978970"/>
              <a:chExt cx="6858000" cy="2917500"/>
            </a:xfrm>
          </p:grpSpPr>
          <p:sp>
            <p:nvSpPr>
              <p:cNvPr id="169" name="Google Shape;169;g265e85dda93_0_76"/>
              <p:cNvSpPr/>
              <p:nvPr/>
            </p:nvSpPr>
            <p:spPr>
              <a:xfrm>
                <a:off x="-1" y="978970"/>
                <a:ext cx="6858000" cy="2917500"/>
              </a:xfrm>
              <a:prstGeom prst="roundRect">
                <a:avLst>
                  <a:gd fmla="val 16667" name="adj"/>
                </a:avLst>
              </a:prstGeom>
              <a:solidFill>
                <a:srgbClr val="A8D08C"/>
              </a:solidFill>
              <a:ln cap="flat" cmpd="sng" w="12700">
                <a:solidFill>
                  <a:srgbClr val="1C305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0" name="Google Shape;170;g265e85dda93_0_76"/>
              <p:cNvGrpSpPr/>
              <p:nvPr/>
            </p:nvGrpSpPr>
            <p:grpSpPr>
              <a:xfrm>
                <a:off x="653141" y="1304117"/>
                <a:ext cx="3298500" cy="2267206"/>
                <a:chOff x="653141" y="1295523"/>
                <a:chExt cx="3298500" cy="2267206"/>
              </a:xfrm>
            </p:grpSpPr>
            <p:sp>
              <p:nvSpPr>
                <p:cNvPr id="171" name="Google Shape;171;g265e85dda93_0_76"/>
                <p:cNvSpPr/>
                <p:nvPr/>
              </p:nvSpPr>
              <p:spPr>
                <a:xfrm>
                  <a:off x="653141" y="1295523"/>
                  <a:ext cx="3298500" cy="479100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lt1"/>
                </a:solidFill>
                <a:ln cap="flat" cmpd="sng" w="12700">
                  <a:solidFill>
                    <a:srgbClr val="1C3052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0" i="0" lang="en-US" sz="1200" u="none" cap="none" strike="noStrik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Unlikely to graduate in 4 years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" name="Google Shape;172;g265e85dda93_0_76"/>
                <p:cNvSpPr/>
                <p:nvPr/>
              </p:nvSpPr>
              <p:spPr>
                <a:xfrm>
                  <a:off x="653141" y="2073926"/>
                  <a:ext cx="3298500" cy="710400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lt1"/>
                </a:solidFill>
                <a:ln cap="flat" cmpd="sng" w="12700">
                  <a:solidFill>
                    <a:srgbClr val="1C3052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0" i="0" lang="en-US" sz="1200" u="none" cap="none" strike="noStrik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Unlikely to graduate in 4 ½ years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173;g265e85dda93_0_76"/>
                <p:cNvSpPr/>
                <p:nvPr/>
              </p:nvSpPr>
              <p:spPr>
                <a:xfrm>
                  <a:off x="653141" y="3083629"/>
                  <a:ext cx="3298500" cy="479100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lt1"/>
                </a:solidFill>
                <a:ln cap="flat" cmpd="sng" w="12700">
                  <a:solidFill>
                    <a:srgbClr val="1C3052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0" i="0" lang="en-US" sz="1200" u="none" cap="none" strike="noStrik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Lost 2 credits in the courses of that semester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74" name="Google Shape;174;g265e85dda93_0_76"/>
            <p:cNvSpPr/>
            <p:nvPr/>
          </p:nvSpPr>
          <p:spPr>
            <a:xfrm>
              <a:off x="-4372309" y="1699570"/>
              <a:ext cx="2931900" cy="14763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1" i="0" lang="en-US" sz="15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Student Academic Credit Review at the end of Blocks 4 and 8</a:t>
              </a:r>
              <a:endParaRPr b="1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75" name="Google Shape;175;g265e85dda93_0_76"/>
            <p:cNvCxnSpPr>
              <a:stCxn id="174" idx="3"/>
              <a:endCxn id="169" idx="1"/>
            </p:cNvCxnSpPr>
            <p:nvPr/>
          </p:nvCxnSpPr>
          <p:spPr>
            <a:xfrm>
              <a:off x="-1440409" y="2437720"/>
              <a:ext cx="14403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grpSp>
          <p:nvGrpSpPr>
            <p:cNvPr id="176" name="Google Shape;176;g265e85dda93_0_76"/>
            <p:cNvGrpSpPr/>
            <p:nvPr/>
          </p:nvGrpSpPr>
          <p:grpSpPr>
            <a:xfrm>
              <a:off x="5525051" y="1578053"/>
              <a:ext cx="1104300" cy="1719335"/>
              <a:chOff x="5525051" y="1481418"/>
              <a:chExt cx="1104300" cy="1719335"/>
            </a:xfrm>
          </p:grpSpPr>
          <p:sp>
            <p:nvSpPr>
              <p:cNvPr id="177" name="Google Shape;177;g265e85dda93_0_76"/>
              <p:cNvSpPr/>
              <p:nvPr/>
            </p:nvSpPr>
            <p:spPr>
              <a:xfrm>
                <a:off x="5525051" y="1481418"/>
                <a:ext cx="1104300" cy="609600"/>
              </a:xfrm>
              <a:prstGeom prst="roundRect">
                <a:avLst>
                  <a:gd fmla="val 16667" name="adj"/>
                </a:avLst>
              </a:prstGeom>
              <a:solidFill>
                <a:srgbClr val="FEE599"/>
              </a:solidFill>
              <a:ln cap="flat" cmpd="sng" w="12700">
                <a:solidFill>
                  <a:srgbClr val="1C305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Academic Warning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g265e85dda93_0_76"/>
              <p:cNvSpPr/>
              <p:nvPr/>
            </p:nvSpPr>
            <p:spPr>
              <a:xfrm>
                <a:off x="5525051" y="2591153"/>
                <a:ext cx="1104300" cy="609600"/>
              </a:xfrm>
              <a:prstGeom prst="roundRect">
                <a:avLst>
                  <a:gd fmla="val 16667" name="adj"/>
                </a:avLst>
              </a:prstGeom>
              <a:solidFill>
                <a:srgbClr val="F7CAAC"/>
              </a:solidFill>
              <a:ln cap="flat" cmpd="sng" w="12700">
                <a:solidFill>
                  <a:srgbClr val="1C305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Academic Probation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79" name="Google Shape;179;g265e85dda93_0_76"/>
            <p:cNvCxnSpPr>
              <a:stCxn id="171" idx="3"/>
              <a:endCxn id="177" idx="1"/>
            </p:cNvCxnSpPr>
            <p:nvPr/>
          </p:nvCxnSpPr>
          <p:spPr>
            <a:xfrm>
              <a:off x="3951641" y="1543667"/>
              <a:ext cx="1573500" cy="3393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80" name="Google Shape;180;g265e85dda93_0_76"/>
            <p:cNvCxnSpPr>
              <a:stCxn id="172" idx="3"/>
              <a:endCxn id="178" idx="1"/>
            </p:cNvCxnSpPr>
            <p:nvPr/>
          </p:nvCxnSpPr>
          <p:spPr>
            <a:xfrm>
              <a:off x="3951641" y="2437720"/>
              <a:ext cx="1573500" cy="5550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81" name="Google Shape;181;g265e85dda93_0_76"/>
            <p:cNvCxnSpPr>
              <a:stCxn id="173" idx="3"/>
              <a:endCxn id="178" idx="1"/>
            </p:cNvCxnSpPr>
            <p:nvPr/>
          </p:nvCxnSpPr>
          <p:spPr>
            <a:xfrm flipH="1" rot="10800000">
              <a:off x="3951641" y="2992473"/>
              <a:ext cx="1573500" cy="3393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82" name="Google Shape;182;g265e85dda93_0_76"/>
            <p:cNvSpPr/>
            <p:nvPr/>
          </p:nvSpPr>
          <p:spPr>
            <a:xfrm>
              <a:off x="0" y="4254825"/>
              <a:ext cx="6794100" cy="2439900"/>
            </a:xfrm>
            <a:prstGeom prst="roundRect">
              <a:avLst>
                <a:gd fmla="val 16667" name="adj"/>
              </a:avLst>
            </a:prstGeom>
            <a:solidFill>
              <a:srgbClr val="FEE5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n-US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To graduate with 31 credits in 4 years (32 blocks), students are expected to earn:</a:t>
              </a:r>
              <a:endParaRPr b="0" i="0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317500" lvl="0" marL="4572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Char char="●"/>
              </a:pPr>
              <a:r>
                <a:rPr b="0" i="0" lang="en-US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7 credits in their 1st year</a:t>
              </a:r>
              <a:endParaRPr b="0" i="0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317500" lvl="0" marL="4572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Char char="●"/>
              </a:pPr>
              <a:r>
                <a:rPr b="0" i="0" lang="en-US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15 credits by the end of 2nd year</a:t>
              </a:r>
              <a:endParaRPr b="0" i="0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317500" lvl="0" marL="4572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Char char="●"/>
              </a:pPr>
              <a:r>
                <a:rPr b="0" i="0" lang="en-US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23 credits by the end of 3rd year</a:t>
              </a:r>
              <a:endParaRPr/>
            </a:p>
            <a:p>
              <a:pPr indent="0" lvl="0" marL="1397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1397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Students who fail to achieve these numbers will receive an Academic Warning. This warning citation may last until student earns 27 credits.</a:t>
              </a:r>
              <a:endParaRPr b="0" i="0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g265e85dda93_0_76"/>
            <p:cNvSpPr/>
            <p:nvPr/>
          </p:nvSpPr>
          <p:spPr>
            <a:xfrm>
              <a:off x="0" y="7022625"/>
              <a:ext cx="6794100" cy="2019600"/>
            </a:xfrm>
            <a:prstGeom prst="roundRect">
              <a:avLst>
                <a:gd fmla="val 16667" name="adj"/>
              </a:avLst>
            </a:prstGeom>
            <a:solidFill>
              <a:srgbClr val="F7CAAC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en-US" sz="1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To graduate with 31 credits in 4 ½ years (36 blocks), students are expected to earn:</a:t>
              </a:r>
              <a:endPara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317500" lvl="0" marL="4572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Char char="●"/>
              </a:pPr>
              <a:r>
                <a:rPr b="0" i="0" lang="en-US" sz="1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 credits in their 1st year</a:t>
              </a:r>
              <a:endPara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317500" lvl="0" marL="4572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Char char="●"/>
              </a:pPr>
              <a:r>
                <a:rPr b="0" i="0" lang="en-US" sz="1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13 credits by the end of 2nd year</a:t>
              </a:r>
              <a:endPara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317500" lvl="0" marL="4572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Char char="●"/>
              </a:pPr>
              <a:r>
                <a:rPr b="0" i="0" lang="en-US" sz="1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21 credits by the end of 3rd year</a:t>
              </a:r>
              <a:endParaRPr/>
            </a:p>
            <a:p>
              <a:pPr indent="-228600" lvl="0" marL="4572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1397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Students who fail to achieve these numbers will be placed on Academic Probation. This probation citation may last until student earns 27 credits.</a:t>
              </a:r>
              <a:endParaRPr b="0" i="0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g265e85dda93_0_76"/>
            <p:cNvSpPr txBox="1"/>
            <p:nvPr/>
          </p:nvSpPr>
          <p:spPr>
            <a:xfrm>
              <a:off x="284625" y="256875"/>
              <a:ext cx="5904600" cy="50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b="0" i="0" lang="en-US" sz="2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Figure 3.</a:t>
              </a:r>
              <a:endPara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2023-11-01T15:19:44Z</dcterms:created>
  <dc:creator>Microsoft Office User</dc:creator>
</cp:coreProperties>
</file>